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4" r:id="rId3"/>
    <p:sldId id="265" r:id="rId4"/>
    <p:sldId id="266" r:id="rId5"/>
    <p:sldId id="271" r:id="rId6"/>
    <p:sldId id="273" r:id="rId7"/>
    <p:sldId id="267" r:id="rId8"/>
    <p:sldId id="280" r:id="rId9"/>
    <p:sldId id="281" r:id="rId10"/>
    <p:sldId id="268" r:id="rId11"/>
    <p:sldId id="282" r:id="rId12"/>
    <p:sldId id="284" r:id="rId13"/>
    <p:sldId id="285" r:id="rId14"/>
    <p:sldId id="269" r:id="rId15"/>
    <p:sldId id="286" r:id="rId16"/>
    <p:sldId id="287" r:id="rId17"/>
    <p:sldId id="289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FE"/>
    <a:srgbClr val="39355D"/>
    <a:srgbClr val="7670AE"/>
    <a:srgbClr val="FFC0CB"/>
    <a:srgbClr val="222222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13" autoAdjust="0"/>
    <p:restoredTop sz="94660"/>
  </p:normalViewPr>
  <p:slideViewPr>
    <p:cSldViewPr snapToGrid="0">
      <p:cViewPr varScale="1">
        <p:scale>
          <a:sx n="70" d="100"/>
          <a:sy n="70" d="100"/>
        </p:scale>
        <p:origin x="8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56FA43-AC63-4ED1-9248-5960BB509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AB7620-D252-4422-B88B-50BF2865CD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D6BAC2-D122-41DD-8EC4-59E75B9FA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291B7D-3B85-40EE-8904-D4DBD600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D7DCA2-2042-414B-9FBD-9BCB03B3E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16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9CE824-6C04-469D-A873-B7887C4E2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9E66A4-256C-4BA2-9936-8CBD579D2A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A084DF-BC0E-4246-B90C-147D59689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E68ACB-063D-416F-AE49-2A9533F0D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30674E-4EA7-4C65-A93C-F940E1AE5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6576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3221AE-CFBA-4481-B64C-3373B4624E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DF4542-D286-41CD-BBDB-C286B5FA2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3E84EE-A4F7-4E5E-BFEF-6D9B0219F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FADCC7-2ADF-411D-B9B5-EEFA5B265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D1B2F0-F576-4C52-B732-C3A3BA075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450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48AB6A-8899-4B16-9C8F-64E8A62C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DA04AB-2B4E-4BCC-B608-1529E5C30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557499-CAC5-4898-B8AC-725D9A394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33102D-1E0A-4F84-9C62-82B74E42A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4B49F-84E0-4EFE-A777-37E597828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578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2D864-978D-4D4E-B252-58BD778A5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8D99B1-CBDD-47DE-ABB4-2ECC9B5BF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DF6B00-F76D-4E92-8905-825499684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9FDA6E-DB84-4247-A6FA-54519067D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B9D11D-BC7E-42F5-B016-DCF3CC8E2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178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2F736E-CF85-410A-90F7-F27ED2AA5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B02D60-C5C5-48BC-A04D-674731ADA5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967DC0-3F8F-42AA-A859-A8997415E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BBE8AD-53B1-47A4-BF74-AA1C6A5CB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D167DD-71FF-4C11-9BDE-AF9FF8DE0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C99CAF-16E1-40E5-AC9C-E81EFBE68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7893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2E0BEB-4E39-4EFB-AF3E-4EABCD618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ED3BAF-6E69-4C8F-9423-D95482C47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9636A1-8FA2-429C-8F1D-E4F6642AC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032792-ABC4-4E95-8C5F-A776FCF79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D4EF34-49D5-4B7F-A404-AEEC789EE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BF6ED10-1712-4A9E-BEA7-F304A7563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823B05-1557-4B39-A3C3-57C409352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167069-F201-455B-A7E3-D4C8B93BB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528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E3D165-0EC1-44DD-9D5E-BAAD320E4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5F3206C-DF57-4689-9FB7-33731D284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4502DA-D604-442F-8CDF-F13666BF8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5B22D8-DA7F-4EF6-B2A5-34EBF650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062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8F7D3C-D8F0-403B-8E37-A69B0C7D6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9B5CAEA-3187-44A8-9522-080338CE6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87FDF7-95C3-4F70-9934-1D1D28D29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652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F27DAD-F77E-4416-835D-96101EB9E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727E33-7599-4FB6-A454-5D0E29293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ED80CF-669E-4FCB-A79F-CCC226E5E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BEA837-7730-46F7-83FD-9DCBB5DF0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C9D44F-CACD-4143-B8E0-3E56156EA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908E33-70AB-4DF3-BD3C-D729E4DD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199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DCF6F-118C-4630-B7FD-56E25687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9B50EAD-1CBF-4271-907F-A5FD1CD62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C743E7-77D5-47C7-92D7-B9D4CF0A2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C76B92-B4D2-4891-8BC2-99515B464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603EED-F9BF-4FDC-B028-80E6C733B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522C5D-AA5F-45E4-9CA9-16E76B07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905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2F54CE-EAF5-403B-94A7-59A333C9A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56ED0E-10BF-4B93-B8F3-9529C92ED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120255-B153-46BA-8E5A-FFC4D8F2CA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4790ED-CCE9-44AD-8C87-969A36F86F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88EBD6-C313-483C-9A71-AF5A1F285F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744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사각형: 둥근 위쪽 모서리 18">
            <a:extLst>
              <a:ext uri="{FF2B5EF4-FFF2-40B4-BE49-F238E27FC236}">
                <a16:creationId xmlns:a16="http://schemas.microsoft.com/office/drawing/2014/main" id="{E11F791A-476A-46C0-A651-E79640AC37BB}"/>
              </a:ext>
            </a:extLst>
          </p:cNvPr>
          <p:cNvSpPr/>
          <p:nvPr/>
        </p:nvSpPr>
        <p:spPr>
          <a:xfrm>
            <a:off x="269876" y="263495"/>
            <a:ext cx="11652247" cy="6594505"/>
          </a:xfrm>
          <a:prstGeom prst="round2SameRect">
            <a:avLst>
              <a:gd name="adj1" fmla="val 1593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srgbClr val="7670AE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4800" b="1" kern="0" dirty="0">
                <a:solidFill>
                  <a:srgbClr val="7670AE"/>
                </a:solidFill>
              </a:rPr>
              <a:t>PORTFOLIO </a:t>
            </a:r>
          </a:p>
          <a:p>
            <a:pPr algn="ctr" latinLnBrk="0">
              <a:defRPr/>
            </a:pPr>
            <a:r>
              <a:rPr lang="en-US" altLang="ko-KR" sz="1200" kern="0" dirty="0">
                <a:solidFill>
                  <a:prstClr val="white">
                    <a:lumMod val="75000"/>
                  </a:prstClr>
                </a:solidFill>
              </a:rPr>
              <a:t>FRIENDS FANPAGE</a:t>
            </a:r>
            <a:endParaRPr lang="ko-KR" altLang="en-US" sz="3600" dirty="0">
              <a:solidFill>
                <a:prstClr val="black"/>
              </a:solidFill>
            </a:endParaRPr>
          </a:p>
        </p:txBody>
      </p:sp>
      <p:sp>
        <p:nvSpPr>
          <p:cNvPr id="18" name="사각형: 둥근 위쪽 모서리 17">
            <a:extLst>
              <a:ext uri="{FF2B5EF4-FFF2-40B4-BE49-F238E27FC236}">
                <a16:creationId xmlns:a16="http://schemas.microsoft.com/office/drawing/2014/main" id="{1EDBE777-CC40-42BD-8EC7-24AF7E8A9E23}"/>
              </a:ext>
            </a:extLst>
          </p:cNvPr>
          <p:cNvSpPr/>
          <p:nvPr/>
        </p:nvSpPr>
        <p:spPr>
          <a:xfrm>
            <a:off x="269877" y="263495"/>
            <a:ext cx="11652247" cy="490595"/>
          </a:xfrm>
          <a:prstGeom prst="round2SameRect">
            <a:avLst/>
          </a:prstGeom>
          <a:solidFill>
            <a:srgbClr val="7670AE"/>
          </a:solidFill>
          <a:ln>
            <a:noFill/>
          </a:ln>
          <a:effectLst>
            <a:outerShdw dist="12700" dir="5400000" algn="t" rotWithShape="0">
              <a:srgbClr val="FFC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kern="0" dirty="0" err="1">
                <a:solidFill>
                  <a:prstClr val="white"/>
                </a:solidFill>
              </a:rPr>
              <a:t>Sunwoo</a:t>
            </a:r>
            <a:r>
              <a:rPr lang="ko-KR" altLang="en-US" sz="1200" kern="0" dirty="0">
                <a:solidFill>
                  <a:prstClr val="white"/>
                </a:solidFill>
              </a:rPr>
              <a:t> </a:t>
            </a:r>
            <a:r>
              <a:rPr lang="en-US" altLang="ko-KR" sz="1200" kern="0" dirty="0">
                <a:solidFill>
                  <a:prstClr val="white"/>
                </a:solidFill>
              </a:rPr>
              <a:t>Hyun</a:t>
            </a:r>
            <a:endParaRPr lang="ko-KR" altLang="en-US" sz="2000" kern="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207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r>
              <a:rPr lang="en-US" altLang="ko-KR" dirty="0">
                <a:solidFill>
                  <a:prstClr val="white"/>
                </a:solidFill>
              </a:rPr>
              <a:t>                  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5A82C21-DDAD-480E-803B-9B86342AC5B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626"/>
          <a:stretch/>
        </p:blipFill>
        <p:spPr>
          <a:xfrm>
            <a:off x="942323" y="1301554"/>
            <a:ext cx="5623577" cy="3191241"/>
          </a:xfrm>
          <a:prstGeom prst="rect">
            <a:avLst/>
          </a:prstGeom>
        </p:spPr>
      </p:pic>
      <p:pic>
        <p:nvPicPr>
          <p:cNvPr id="3" name="그림 2" descr="텍스트, 전자기기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5AA18E1-6D68-91FF-7E29-50D985A58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85" y="1126961"/>
            <a:ext cx="5959568" cy="501763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07ECF7A-8165-45B3-95D6-7D990152D3C0}"/>
              </a:ext>
            </a:extLst>
          </p:cNvPr>
          <p:cNvSpPr/>
          <p:nvPr/>
        </p:nvSpPr>
        <p:spPr>
          <a:xfrm>
            <a:off x="1002430" y="2642444"/>
            <a:ext cx="5474569" cy="1088307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78778078-649D-4028-AFAF-6DAB4C1BAA2B}"/>
              </a:ext>
            </a:extLst>
          </p:cNvPr>
          <p:cNvCxnSpPr>
            <a:cxnSpLocks/>
          </p:cNvCxnSpPr>
          <p:nvPr/>
        </p:nvCxnSpPr>
        <p:spPr>
          <a:xfrm>
            <a:off x="6479598" y="3186597"/>
            <a:ext cx="1039002" cy="433425"/>
          </a:xfrm>
          <a:prstGeom prst="bentConnector3">
            <a:avLst>
              <a:gd name="adj1" fmla="val 60850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7D8ECC-DBE5-447B-84E1-11FE7693F449}"/>
              </a:ext>
            </a:extLst>
          </p:cNvPr>
          <p:cNvSpPr/>
          <p:nvPr/>
        </p:nvSpPr>
        <p:spPr>
          <a:xfrm>
            <a:off x="7763775" y="995023"/>
            <a:ext cx="402466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4-1 MAIN PAGE </a:t>
            </a:r>
            <a:r>
              <a:rPr lang="en-US" altLang="ko-KR" sz="2000" b="1" dirty="0">
                <a:solidFill>
                  <a:srgbClr val="888888"/>
                </a:solidFill>
                <a:ea typeface="야놀자 야체 B" panose="02020603020101020101"/>
              </a:rPr>
              <a:t>(1/4)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1DFF60-E375-4B36-A74F-3E8A2F98140D}"/>
              </a:ext>
            </a:extLst>
          </p:cNvPr>
          <p:cNvSpPr/>
          <p:nvPr/>
        </p:nvSpPr>
        <p:spPr>
          <a:xfrm>
            <a:off x="7764696" y="1626931"/>
            <a:ext cx="3652794" cy="743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Main Visual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jQuery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를 이용한 부드러운 스크롤 이동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DE7CF65-5378-42EF-AA5E-82E1F7B5F15E}"/>
              </a:ext>
            </a:extLst>
          </p:cNvPr>
          <p:cNvSpPr/>
          <p:nvPr/>
        </p:nvSpPr>
        <p:spPr>
          <a:xfrm>
            <a:off x="7764696" y="3376089"/>
            <a:ext cx="3484981" cy="2359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캐릭터 박스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float:left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로 블록박스가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옆으로 흐르게 설정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하나의 배경 이미지로 가로크기와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background-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positon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을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%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로 설정해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브라우저 크기에 따라 이미지 비율이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크기에 맞게 조절됨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E99DD88A-E2DC-420F-AC74-14B03C0AC922}"/>
              </a:ext>
            </a:extLst>
          </p:cNvPr>
          <p:cNvCxnSpPr>
            <a:cxnSpLocks/>
          </p:cNvCxnSpPr>
          <p:nvPr/>
        </p:nvCxnSpPr>
        <p:spPr>
          <a:xfrm>
            <a:off x="6727853" y="1569989"/>
            <a:ext cx="790747" cy="319554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916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FD5ABD-CF97-4185-90FC-00D86417D59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33"/>
          <a:stretch/>
        </p:blipFill>
        <p:spPr>
          <a:xfrm>
            <a:off x="935570" y="1298883"/>
            <a:ext cx="5629822" cy="3227581"/>
          </a:xfrm>
          <a:prstGeom prst="rect">
            <a:avLst/>
          </a:prstGeom>
        </p:spPr>
      </p:pic>
      <p:pic>
        <p:nvPicPr>
          <p:cNvPr id="3" name="그림 2" descr="텍스트, 전자기기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5AA18E1-6D68-91FF-7E29-50D985A58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85" y="1126961"/>
            <a:ext cx="5959568" cy="501763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154EB0-53FE-4788-B9D3-5F0C245DE7CE}"/>
              </a:ext>
            </a:extLst>
          </p:cNvPr>
          <p:cNvSpPr/>
          <p:nvPr/>
        </p:nvSpPr>
        <p:spPr>
          <a:xfrm>
            <a:off x="7763775" y="995023"/>
            <a:ext cx="402466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4-1 MAIN PAGE </a:t>
            </a:r>
            <a:r>
              <a:rPr lang="en-US" altLang="ko-KR" sz="2000" b="1" dirty="0">
                <a:solidFill>
                  <a:srgbClr val="888888"/>
                </a:solidFill>
                <a:ea typeface="야놀자 야체 B" panose="02020603020101020101"/>
              </a:rPr>
              <a:t>(2/4)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16F119B-8859-4D95-BDC8-070AE81DF589}"/>
              </a:ext>
            </a:extLst>
          </p:cNvPr>
          <p:cNvSpPr/>
          <p:nvPr/>
        </p:nvSpPr>
        <p:spPr>
          <a:xfrm>
            <a:off x="3451545" y="1368406"/>
            <a:ext cx="2492055" cy="561994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4C74AF-5B5E-40A7-9332-8ECBF7352B08}"/>
              </a:ext>
            </a:extLst>
          </p:cNvPr>
          <p:cNvSpPr/>
          <p:nvPr/>
        </p:nvSpPr>
        <p:spPr>
          <a:xfrm>
            <a:off x="1256015" y="1842478"/>
            <a:ext cx="1055386" cy="2323122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032CCFF1-E4EC-447C-82BC-7DCD3CBE120E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311401" y="3004039"/>
            <a:ext cx="5214814" cy="615983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A83019FF-E5D5-4F50-B879-37A1FA658D96}"/>
              </a:ext>
            </a:extLst>
          </p:cNvPr>
          <p:cNvCxnSpPr>
            <a:cxnSpLocks/>
          </p:cNvCxnSpPr>
          <p:nvPr/>
        </p:nvCxnSpPr>
        <p:spPr>
          <a:xfrm>
            <a:off x="5943600" y="1626931"/>
            <a:ext cx="1582615" cy="248761"/>
          </a:xfrm>
          <a:prstGeom prst="bentConnector3">
            <a:avLst>
              <a:gd name="adj1" fmla="val 65556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C35CA05-BA16-491B-9D6D-A3A4F4EDD827}"/>
              </a:ext>
            </a:extLst>
          </p:cNvPr>
          <p:cNvSpPr/>
          <p:nvPr/>
        </p:nvSpPr>
        <p:spPr>
          <a:xfrm>
            <a:off x="7764696" y="1626931"/>
            <a:ext cx="3652794" cy="1389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글로벌 네비게이션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Hover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시 서브메뉴 슬라이드 다운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&lt;li&gt;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에 가상요소로 서브메뉴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슬라이드 다운 시 꽉 차는 배경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만듬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55D6C39-7C20-2893-BE3F-3C3FDFD8A492}"/>
              </a:ext>
            </a:extLst>
          </p:cNvPr>
          <p:cNvSpPr/>
          <p:nvPr/>
        </p:nvSpPr>
        <p:spPr>
          <a:xfrm>
            <a:off x="7764696" y="3376089"/>
            <a:ext cx="3484981" cy="2359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캐릭터 이미지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/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설명박스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float:left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로 블록박스가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옆으로 흐르게 설정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하나의 배경 이미지를 이용해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가로크기와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background-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positon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을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%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로 설정해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브라우저 크기에 따라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이미지 비율이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크기에 맞게 조절됨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607640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09988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9D37FB-3880-4635-A665-1D552A1E1FD7}"/>
              </a:ext>
            </a:extLst>
          </p:cNvPr>
          <p:cNvSpPr/>
          <p:nvPr/>
        </p:nvSpPr>
        <p:spPr>
          <a:xfrm>
            <a:off x="7764696" y="1626931"/>
            <a:ext cx="3652794" cy="2082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슬라이드 이미지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&lt;ul&gt;, &lt;li&gt;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구성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Javascript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: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setInterval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과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setTimeout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으로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슬라이드가 시간차를 두고 자동으로 이동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154EB0-53FE-4788-B9D3-5F0C245DE7CE}"/>
              </a:ext>
            </a:extLst>
          </p:cNvPr>
          <p:cNvSpPr/>
          <p:nvPr/>
        </p:nvSpPr>
        <p:spPr>
          <a:xfrm>
            <a:off x="7763775" y="995023"/>
            <a:ext cx="402466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4-1 MAIN PAGE </a:t>
            </a:r>
            <a:r>
              <a:rPr lang="en-US" altLang="ko-KR" sz="2000" b="1" dirty="0">
                <a:solidFill>
                  <a:srgbClr val="888888"/>
                </a:solidFill>
                <a:ea typeface="야놀자 야체 B" panose="02020603020101020101"/>
              </a:rPr>
              <a:t>(3/4)</a:t>
            </a:r>
          </a:p>
        </p:txBody>
      </p:sp>
      <p:pic>
        <p:nvPicPr>
          <p:cNvPr id="3" name="그림 2" descr="텍스트, 전자기기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5AA18E1-6D68-91FF-7E29-50D985A58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85" y="1126961"/>
            <a:ext cx="5959568" cy="501763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E00C775-49B2-4B29-B692-D8A1729CFEC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49" b="1480"/>
          <a:stretch/>
        </p:blipFill>
        <p:spPr>
          <a:xfrm>
            <a:off x="914154" y="1266371"/>
            <a:ext cx="5673200" cy="3209936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157A4CFA-D0A3-41B5-8334-13D9BE43D5B8}"/>
              </a:ext>
            </a:extLst>
          </p:cNvPr>
          <p:cNvSpPr/>
          <p:nvPr/>
        </p:nvSpPr>
        <p:spPr>
          <a:xfrm>
            <a:off x="5464204" y="3690939"/>
            <a:ext cx="508894" cy="195262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E91FDFB-D8C3-40D2-BEB7-815DCCA27261}"/>
              </a:ext>
            </a:extLst>
          </p:cNvPr>
          <p:cNvSpPr/>
          <p:nvPr/>
        </p:nvSpPr>
        <p:spPr>
          <a:xfrm>
            <a:off x="1918954" y="1309474"/>
            <a:ext cx="3681745" cy="2111906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2EC9600-9EF9-43FC-AC9E-9F07ABC3B635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5600699" y="1842479"/>
            <a:ext cx="1917901" cy="522948"/>
          </a:xfrm>
          <a:prstGeom prst="bentConnector3">
            <a:avLst>
              <a:gd name="adj1" fmla="val 73839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81FAEDC-27C6-DCFD-3837-249A97A091BA}"/>
              </a:ext>
            </a:extLst>
          </p:cNvPr>
          <p:cNvSpPr/>
          <p:nvPr/>
        </p:nvSpPr>
        <p:spPr>
          <a:xfrm>
            <a:off x="7764696" y="3551453"/>
            <a:ext cx="3484981" cy="1066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SNS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버튼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Javascript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: for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문 내부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switch case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문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+ if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문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이용하여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a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태그 링크 연결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3B0A57D-8E73-2ACF-CFC0-ADFC66213683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5973098" y="3788570"/>
            <a:ext cx="1545502" cy="9948"/>
          </a:xfrm>
          <a:prstGeom prst="straightConnector1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973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09988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9D37FB-3880-4635-A665-1D552A1E1FD7}"/>
              </a:ext>
            </a:extLst>
          </p:cNvPr>
          <p:cNvSpPr/>
          <p:nvPr/>
        </p:nvSpPr>
        <p:spPr>
          <a:xfrm>
            <a:off x="7764696" y="1626931"/>
            <a:ext cx="3652794" cy="1712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슬레이트 버튼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Javascript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: onclick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내장함수로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슬레이트 모양 버튼 클릭 시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슬라이드 이미지 영역 크기에 맞춘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&lt;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iframe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&gt;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태그 유튜브 동영상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자동재생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154EB0-53FE-4788-B9D3-5F0C245DE7CE}"/>
              </a:ext>
            </a:extLst>
          </p:cNvPr>
          <p:cNvSpPr/>
          <p:nvPr/>
        </p:nvSpPr>
        <p:spPr>
          <a:xfrm>
            <a:off x="7763775" y="995023"/>
            <a:ext cx="402466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4-1 MAIN PAGE </a:t>
            </a:r>
            <a:r>
              <a:rPr lang="en-US" altLang="ko-KR" sz="2000" b="1" dirty="0">
                <a:solidFill>
                  <a:srgbClr val="888888"/>
                </a:solidFill>
                <a:ea typeface="야놀자 야체 B" panose="02020603020101020101"/>
              </a:rPr>
              <a:t>(4/4)</a:t>
            </a:r>
          </a:p>
        </p:txBody>
      </p:sp>
      <p:pic>
        <p:nvPicPr>
          <p:cNvPr id="4" name="그림 3" descr="텍스트, 사람, 실외, 가장이(가) 표시된 사진&#10;&#10;자동 생성된 설명">
            <a:extLst>
              <a:ext uri="{FF2B5EF4-FFF2-40B4-BE49-F238E27FC236}">
                <a16:creationId xmlns:a16="http://schemas.microsoft.com/office/drawing/2014/main" id="{5E45789C-E7AC-FA64-B5ED-765091F7B87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53"/>
          <a:stretch/>
        </p:blipFill>
        <p:spPr>
          <a:xfrm>
            <a:off x="923897" y="1266371"/>
            <a:ext cx="5662058" cy="3181254"/>
          </a:xfrm>
          <a:prstGeom prst="rect">
            <a:avLst/>
          </a:prstGeom>
        </p:spPr>
      </p:pic>
      <p:pic>
        <p:nvPicPr>
          <p:cNvPr id="3" name="그림 2" descr="텍스트, 전자기기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5AA18E1-6D68-91FF-7E29-50D985A58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85" y="1126961"/>
            <a:ext cx="5959568" cy="5017630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157A4CFA-D0A3-41B5-8334-13D9BE43D5B8}"/>
              </a:ext>
            </a:extLst>
          </p:cNvPr>
          <p:cNvSpPr/>
          <p:nvPr/>
        </p:nvSpPr>
        <p:spPr>
          <a:xfrm>
            <a:off x="4984004" y="3713061"/>
            <a:ext cx="214804" cy="195262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E91FDFB-D8C3-40D2-BEB7-815DCCA27261}"/>
              </a:ext>
            </a:extLst>
          </p:cNvPr>
          <p:cNvSpPr/>
          <p:nvPr/>
        </p:nvSpPr>
        <p:spPr>
          <a:xfrm>
            <a:off x="1914053" y="1602594"/>
            <a:ext cx="3681745" cy="2111906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2EC9600-9EF9-43FC-AC9E-9F07ABC3B635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5198808" y="1842479"/>
            <a:ext cx="2319792" cy="1968213"/>
          </a:xfrm>
          <a:prstGeom prst="bentConnector3">
            <a:avLst>
              <a:gd name="adj1" fmla="val 78609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7132E47-141A-D7D1-8938-3E5C8A55DC44}"/>
              </a:ext>
            </a:extLst>
          </p:cNvPr>
          <p:cNvSpPr/>
          <p:nvPr/>
        </p:nvSpPr>
        <p:spPr>
          <a:xfrm>
            <a:off x="3114703" y="4122173"/>
            <a:ext cx="402788" cy="265471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547D255-53B4-F1B6-DC07-553525ED113D}"/>
              </a:ext>
            </a:extLst>
          </p:cNvPr>
          <p:cNvSpPr/>
          <p:nvPr/>
        </p:nvSpPr>
        <p:spPr>
          <a:xfrm>
            <a:off x="7764696" y="4023404"/>
            <a:ext cx="3484981" cy="1389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하단로고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사이트정보 앞쪽에 가상요소로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아이콘 삽입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브라우저 크기에 따라 사이즈 조정됨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9EBDC787-C923-66F0-6D74-FB47DDDC2DFD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3517491" y="4248345"/>
            <a:ext cx="4001109" cy="6564"/>
          </a:xfrm>
          <a:prstGeom prst="straightConnector1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1714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19D37B-FEFC-400A-ADAB-1D40137310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581"/>
          <a:stretch/>
        </p:blipFill>
        <p:spPr>
          <a:xfrm>
            <a:off x="1538503" y="1290076"/>
            <a:ext cx="2165061" cy="4680418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D3D8D45-B7A8-484D-97B4-F24E04FFF77E}"/>
              </a:ext>
            </a:extLst>
          </p:cNvPr>
          <p:cNvSpPr/>
          <p:nvPr/>
        </p:nvSpPr>
        <p:spPr>
          <a:xfrm>
            <a:off x="7763775" y="995023"/>
            <a:ext cx="402466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4-2 MOBILE</a:t>
            </a:r>
            <a:endParaRPr lang="en-US" altLang="ko-KR" sz="2000" b="1" dirty="0">
              <a:solidFill>
                <a:srgbClr val="888888"/>
              </a:solidFill>
              <a:ea typeface="야놀자 야체 B" panose="02020603020101020101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2F05DA-B2B9-4B21-B317-209DF3813F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086"/>
          <a:stretch/>
        </p:blipFill>
        <p:spPr>
          <a:xfrm>
            <a:off x="4323530" y="1290788"/>
            <a:ext cx="2176753" cy="4679706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B3C6489F-454C-EE39-5B77-C1AE17C0C196}"/>
              </a:ext>
            </a:extLst>
          </p:cNvPr>
          <p:cNvSpPr/>
          <p:nvPr/>
        </p:nvSpPr>
        <p:spPr>
          <a:xfrm>
            <a:off x="7764696" y="1626931"/>
            <a:ext cx="3652794" cy="743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Main Visual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rem, %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단위 사용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E4F34A5-F863-84A7-AB3A-BFE07A068175}"/>
              </a:ext>
            </a:extLst>
          </p:cNvPr>
          <p:cNvSpPr/>
          <p:nvPr/>
        </p:nvSpPr>
        <p:spPr>
          <a:xfrm>
            <a:off x="7764696" y="2767480"/>
            <a:ext cx="3484981" cy="1389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햄버거 메뉴 버튼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Javascript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를 이용해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css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설정변경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서브페이지를 보였다 숨기기 위해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classList.toggle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(“on”)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사용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5AA6007-3E60-1199-D834-C7BDAD1C3F04}"/>
              </a:ext>
            </a:extLst>
          </p:cNvPr>
          <p:cNvCxnSpPr>
            <a:cxnSpLocks/>
          </p:cNvCxnSpPr>
          <p:nvPr/>
        </p:nvCxnSpPr>
        <p:spPr>
          <a:xfrm>
            <a:off x="6584878" y="1884698"/>
            <a:ext cx="928626" cy="0"/>
          </a:xfrm>
          <a:prstGeom prst="straightConnector1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0175B37-C4A2-BC65-0715-E718FAF15328}"/>
              </a:ext>
            </a:extLst>
          </p:cNvPr>
          <p:cNvSpPr/>
          <p:nvPr/>
        </p:nvSpPr>
        <p:spPr>
          <a:xfrm>
            <a:off x="6119133" y="1527246"/>
            <a:ext cx="269659" cy="265471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A12F4782-FFC4-10F7-347F-118460A60BD4}"/>
              </a:ext>
            </a:extLst>
          </p:cNvPr>
          <p:cNvCxnSpPr>
            <a:cxnSpLocks/>
          </p:cNvCxnSpPr>
          <p:nvPr/>
        </p:nvCxnSpPr>
        <p:spPr>
          <a:xfrm>
            <a:off x="6268598" y="1792717"/>
            <a:ext cx="1244906" cy="1225908"/>
          </a:xfrm>
          <a:prstGeom prst="bentConnector3">
            <a:avLst>
              <a:gd name="adj1" fmla="val -442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406710C-32C8-22E6-695E-C901A9007A68}"/>
              </a:ext>
            </a:extLst>
          </p:cNvPr>
          <p:cNvSpPr/>
          <p:nvPr/>
        </p:nvSpPr>
        <p:spPr>
          <a:xfrm>
            <a:off x="4682169" y="2280493"/>
            <a:ext cx="1436964" cy="2784792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A8DB6B2-4BD5-D044-29C7-D7F848078327}"/>
              </a:ext>
            </a:extLst>
          </p:cNvPr>
          <p:cNvSpPr/>
          <p:nvPr/>
        </p:nvSpPr>
        <p:spPr>
          <a:xfrm>
            <a:off x="7764696" y="4528343"/>
            <a:ext cx="3484981" cy="1066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글로벌 네비게이션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&lt;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ul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&gt;, &lt;li&gt;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구성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미디어쿼리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이용해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css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변경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7C7844DC-3194-1D3C-7C03-F6C826FB86CD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6119133" y="3672889"/>
            <a:ext cx="1399467" cy="1100082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41E4E9E5-E12A-4E6F-1107-5E8B89B8C6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993" y="1179233"/>
            <a:ext cx="2434610" cy="491308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3AB38B1-8221-424B-84AD-2DBB769F39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379" y="1179233"/>
            <a:ext cx="2434610" cy="491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75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99C1BA-A332-18AE-AD8C-265F76C84371}"/>
              </a:ext>
            </a:extLst>
          </p:cNvPr>
          <p:cNvSpPr/>
          <p:nvPr/>
        </p:nvSpPr>
        <p:spPr>
          <a:xfrm>
            <a:off x="829917" y="1062064"/>
            <a:ext cx="550926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5-1 </a:t>
            </a:r>
            <a:r>
              <a:rPr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웹표준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검사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603048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99C1BA-A332-18AE-AD8C-265F76C84371}"/>
              </a:ext>
            </a:extLst>
          </p:cNvPr>
          <p:cNvSpPr/>
          <p:nvPr/>
        </p:nvSpPr>
        <p:spPr>
          <a:xfrm>
            <a:off x="829917" y="1062064"/>
            <a:ext cx="550926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5-2 </a:t>
            </a:r>
            <a:r>
              <a:rPr lang="en-US" altLang="ko-KR" b="1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css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유효성 검사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3376060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사각형: 둥근 위쪽 모서리 18">
            <a:extLst>
              <a:ext uri="{FF2B5EF4-FFF2-40B4-BE49-F238E27FC236}">
                <a16:creationId xmlns:a16="http://schemas.microsoft.com/office/drawing/2014/main" id="{E11F791A-476A-46C0-A651-E79640AC37BB}"/>
              </a:ext>
            </a:extLst>
          </p:cNvPr>
          <p:cNvSpPr/>
          <p:nvPr/>
        </p:nvSpPr>
        <p:spPr>
          <a:xfrm>
            <a:off x="269876" y="263495"/>
            <a:ext cx="11652247" cy="6594505"/>
          </a:xfrm>
          <a:prstGeom prst="round2SameRect">
            <a:avLst>
              <a:gd name="adj1" fmla="val 1593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srgbClr val="7670AE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4800" b="1" kern="0" dirty="0">
                <a:solidFill>
                  <a:srgbClr val="7670AE"/>
                </a:solidFill>
              </a:rPr>
              <a:t>THANK YOU </a:t>
            </a:r>
          </a:p>
        </p:txBody>
      </p:sp>
      <p:sp>
        <p:nvSpPr>
          <p:cNvPr id="18" name="사각형: 둥근 위쪽 모서리 17">
            <a:extLst>
              <a:ext uri="{FF2B5EF4-FFF2-40B4-BE49-F238E27FC236}">
                <a16:creationId xmlns:a16="http://schemas.microsoft.com/office/drawing/2014/main" id="{1EDBE777-CC40-42BD-8EC7-24AF7E8A9E23}"/>
              </a:ext>
            </a:extLst>
          </p:cNvPr>
          <p:cNvSpPr/>
          <p:nvPr/>
        </p:nvSpPr>
        <p:spPr>
          <a:xfrm>
            <a:off x="269877" y="263495"/>
            <a:ext cx="11652247" cy="490595"/>
          </a:xfrm>
          <a:prstGeom prst="round2SameRect">
            <a:avLst/>
          </a:prstGeom>
          <a:solidFill>
            <a:srgbClr val="7670AE"/>
          </a:solidFill>
          <a:ln>
            <a:noFill/>
          </a:ln>
          <a:effectLst>
            <a:outerShdw dist="12700" dir="5400000" algn="t" rotWithShape="0">
              <a:srgbClr val="FFC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kern="0" dirty="0">
                <a:solidFill>
                  <a:prstClr val="white">
                    <a:lumMod val="75000"/>
                  </a:prstClr>
                </a:solidFill>
              </a:rPr>
              <a:t>FRIENDS FANPAGE</a:t>
            </a:r>
            <a:endParaRPr lang="ko-KR" altLang="en-US" sz="36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4156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606225" y="1860770"/>
            <a:ext cx="5054021" cy="3339880"/>
            <a:chOff x="2936200" y="1644970"/>
            <a:chExt cx="6733879" cy="3780937"/>
          </a:xfrm>
        </p:grpSpPr>
        <p:sp>
          <p:nvSpPr>
            <p:cNvPr id="15" name="자유형 14">
              <a:extLst>
                <a:ext uri="{FF2B5EF4-FFF2-40B4-BE49-F238E27FC236}">
                  <a16:creationId xmlns:a16="http://schemas.microsoft.com/office/drawing/2014/main" id="{D5CD7D86-0D34-4B33-B97C-B8374F81E7BF}"/>
                </a:ext>
              </a:extLst>
            </p:cNvPr>
            <p:cNvSpPr/>
            <p:nvPr/>
          </p:nvSpPr>
          <p:spPr>
            <a:xfrm>
              <a:off x="4659193" y="1665274"/>
              <a:ext cx="3807589" cy="869630"/>
            </a:xfrm>
            <a:custGeom>
              <a:avLst/>
              <a:gdLst>
                <a:gd name="connsiteX0" fmla="*/ 119025 w 3906131"/>
                <a:gd name="connsiteY0" fmla="*/ 0 h 892136"/>
                <a:gd name="connsiteX1" fmla="*/ 2215743 w 3906131"/>
                <a:gd name="connsiteY1" fmla="*/ 0 h 892136"/>
                <a:gd name="connsiteX2" fmla="*/ 2228231 w 3906131"/>
                <a:gd name="connsiteY2" fmla="*/ 2521 h 892136"/>
                <a:gd name="connsiteX3" fmla="*/ 2233630 w 3906131"/>
                <a:gd name="connsiteY3" fmla="*/ 2004 h 892136"/>
                <a:gd name="connsiteX4" fmla="*/ 2389232 w 3906131"/>
                <a:gd name="connsiteY4" fmla="*/ 66456 h 892136"/>
                <a:gd name="connsiteX5" fmla="*/ 2654502 w 3906131"/>
                <a:gd name="connsiteY5" fmla="*/ 331724 h 892136"/>
                <a:gd name="connsiteX6" fmla="*/ 2657264 w 3906131"/>
                <a:gd name="connsiteY6" fmla="*/ 331724 h 892136"/>
                <a:gd name="connsiteX7" fmla="*/ 2665118 w 3906131"/>
                <a:gd name="connsiteY7" fmla="*/ 343373 h 892136"/>
                <a:gd name="connsiteX8" fmla="*/ 2809196 w 3906131"/>
                <a:gd name="connsiteY8" fmla="*/ 403052 h 892136"/>
                <a:gd name="connsiteX9" fmla="*/ 3906131 w 3906131"/>
                <a:gd name="connsiteY9" fmla="*/ 403052 h 892136"/>
                <a:gd name="connsiteX10" fmla="*/ 3906131 w 3906131"/>
                <a:gd name="connsiteY10" fmla="*/ 892136 h 892136"/>
                <a:gd name="connsiteX11" fmla="*/ 0 w 3906131"/>
                <a:gd name="connsiteY11" fmla="*/ 892136 h 892136"/>
                <a:gd name="connsiteX12" fmla="*/ 0 w 3906131"/>
                <a:gd name="connsiteY12" fmla="*/ 331724 h 892136"/>
                <a:gd name="connsiteX13" fmla="*/ 0 w 3906131"/>
                <a:gd name="connsiteY13" fmla="*/ 119025 h 892136"/>
                <a:gd name="connsiteX14" fmla="*/ 119025 w 3906131"/>
                <a:gd name="connsiteY14" fmla="*/ 0 h 892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06131" h="892136">
                  <a:moveTo>
                    <a:pt x="119025" y="0"/>
                  </a:moveTo>
                  <a:lnTo>
                    <a:pt x="2215743" y="0"/>
                  </a:lnTo>
                  <a:lnTo>
                    <a:pt x="2228231" y="2521"/>
                  </a:lnTo>
                  <a:lnTo>
                    <a:pt x="2233630" y="2004"/>
                  </a:lnTo>
                  <a:cubicBezTo>
                    <a:pt x="2289948" y="2004"/>
                    <a:pt x="2346264" y="23488"/>
                    <a:pt x="2389232" y="66456"/>
                  </a:cubicBezTo>
                  <a:lnTo>
                    <a:pt x="2654502" y="331724"/>
                  </a:lnTo>
                  <a:lnTo>
                    <a:pt x="2657264" y="331724"/>
                  </a:lnTo>
                  <a:lnTo>
                    <a:pt x="2665118" y="343373"/>
                  </a:lnTo>
                  <a:cubicBezTo>
                    <a:pt x="2701991" y="380246"/>
                    <a:pt x="2752929" y="403052"/>
                    <a:pt x="2809196" y="403052"/>
                  </a:cubicBezTo>
                  <a:lnTo>
                    <a:pt x="3906131" y="403052"/>
                  </a:lnTo>
                  <a:lnTo>
                    <a:pt x="3906131" y="892136"/>
                  </a:lnTo>
                  <a:lnTo>
                    <a:pt x="0" y="892136"/>
                  </a:lnTo>
                  <a:lnTo>
                    <a:pt x="0" y="331724"/>
                  </a:lnTo>
                  <a:lnTo>
                    <a:pt x="0" y="119025"/>
                  </a:lnTo>
                  <a:cubicBezTo>
                    <a:pt x="0" y="53289"/>
                    <a:pt x="53289" y="0"/>
                    <a:pt x="119025" y="0"/>
                  </a:cubicBezTo>
                  <a:close/>
                </a:path>
              </a:pathLst>
            </a:custGeom>
            <a:solidFill>
              <a:srgbClr val="7670AE"/>
            </a:solidFill>
            <a:ln>
              <a:noFill/>
            </a:ln>
            <a:effectLst>
              <a:outerShdw blurRad="215900" dist="38100" algn="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108000" rIns="360000" rtlCol="0" anchor="t">
              <a:noAutofit/>
            </a:bodyPr>
            <a:lstStyle/>
            <a:p>
              <a:pPr algn="ctr">
                <a:defRPr/>
              </a:pPr>
              <a:endParaRPr lang="ko-KR" altLang="en-US" sz="3200" dirty="0">
                <a:solidFill>
                  <a:prstClr val="white"/>
                </a:solidFill>
              </a:endParaRPr>
            </a:p>
          </p:txBody>
        </p:sp>
        <p:sp>
          <p:nvSpPr>
            <p:cNvPr id="36" name="자유형 35">
              <a:extLst>
                <a:ext uri="{FF2B5EF4-FFF2-40B4-BE49-F238E27FC236}">
                  <a16:creationId xmlns:a16="http://schemas.microsoft.com/office/drawing/2014/main" id="{D5CD7D86-0D34-4B33-B97C-B8374F81E7BF}"/>
                </a:ext>
              </a:extLst>
            </p:cNvPr>
            <p:cNvSpPr/>
            <p:nvPr/>
          </p:nvSpPr>
          <p:spPr>
            <a:xfrm>
              <a:off x="2936200" y="1644970"/>
              <a:ext cx="6733879" cy="3780937"/>
            </a:xfrm>
            <a:custGeom>
              <a:avLst/>
              <a:gdLst>
                <a:gd name="connsiteX0" fmla="*/ 119025 w 6733879"/>
                <a:gd name="connsiteY0" fmla="*/ 0 h 3780937"/>
                <a:gd name="connsiteX1" fmla="*/ 2744789 w 6733879"/>
                <a:gd name="connsiteY1" fmla="*/ 0 h 3780937"/>
                <a:gd name="connsiteX2" fmla="*/ 2755174 w 6733879"/>
                <a:gd name="connsiteY2" fmla="*/ 2097 h 3780937"/>
                <a:gd name="connsiteX3" fmla="*/ 2756145 w 6733879"/>
                <a:gd name="connsiteY3" fmla="*/ 2004 h 3780937"/>
                <a:gd name="connsiteX4" fmla="*/ 2911746 w 6733879"/>
                <a:gd name="connsiteY4" fmla="*/ 66456 h 3780937"/>
                <a:gd name="connsiteX5" fmla="*/ 3177015 w 6733879"/>
                <a:gd name="connsiteY5" fmla="*/ 331724 h 3780937"/>
                <a:gd name="connsiteX6" fmla="*/ 3179778 w 6733879"/>
                <a:gd name="connsiteY6" fmla="*/ 331724 h 3780937"/>
                <a:gd name="connsiteX7" fmla="*/ 3187631 w 6733879"/>
                <a:gd name="connsiteY7" fmla="*/ 343372 h 3780937"/>
                <a:gd name="connsiteX8" fmla="*/ 3290645 w 6733879"/>
                <a:gd name="connsiteY8" fmla="*/ 398912 h 3780937"/>
                <a:gd name="connsiteX9" fmla="*/ 3298766 w 6733879"/>
                <a:gd name="connsiteY9" fmla="*/ 399730 h 3780937"/>
                <a:gd name="connsiteX10" fmla="*/ 6613846 w 6733879"/>
                <a:gd name="connsiteY10" fmla="*/ 399730 h 3780937"/>
                <a:gd name="connsiteX11" fmla="*/ 6733879 w 6733879"/>
                <a:gd name="connsiteY11" fmla="*/ 519763 h 3780937"/>
                <a:gd name="connsiteX12" fmla="*/ 6733879 w 6733879"/>
                <a:gd name="connsiteY12" fmla="*/ 3660904 h 3780937"/>
                <a:gd name="connsiteX13" fmla="*/ 6613846 w 6733879"/>
                <a:gd name="connsiteY13" fmla="*/ 3780937 h 3780937"/>
                <a:gd name="connsiteX14" fmla="*/ 6573827 w 6733879"/>
                <a:gd name="connsiteY14" fmla="*/ 3780937 h 3780937"/>
                <a:gd name="connsiteX15" fmla="*/ 243960 w 6733879"/>
                <a:gd name="connsiteY15" fmla="*/ 3780937 h 3780937"/>
                <a:gd name="connsiteX16" fmla="*/ 0 w 6733879"/>
                <a:gd name="connsiteY16" fmla="*/ 3780937 h 3780937"/>
                <a:gd name="connsiteX17" fmla="*/ 0 w 6733879"/>
                <a:gd name="connsiteY17" fmla="*/ 1222521 h 3780937"/>
                <a:gd name="connsiteX18" fmla="*/ 0 w 6733879"/>
                <a:gd name="connsiteY18" fmla="*/ 331724 h 3780937"/>
                <a:gd name="connsiteX19" fmla="*/ 0 w 6733879"/>
                <a:gd name="connsiteY19" fmla="*/ 119025 h 3780937"/>
                <a:gd name="connsiteX20" fmla="*/ 119025 w 6733879"/>
                <a:gd name="connsiteY20" fmla="*/ 0 h 3780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3879" h="3780937">
                  <a:moveTo>
                    <a:pt x="119025" y="0"/>
                  </a:moveTo>
                  <a:lnTo>
                    <a:pt x="2744789" y="0"/>
                  </a:lnTo>
                  <a:lnTo>
                    <a:pt x="2755174" y="2097"/>
                  </a:lnTo>
                  <a:lnTo>
                    <a:pt x="2756145" y="2004"/>
                  </a:lnTo>
                  <a:cubicBezTo>
                    <a:pt x="2812461" y="2004"/>
                    <a:pt x="2868778" y="23488"/>
                    <a:pt x="2911746" y="66456"/>
                  </a:cubicBezTo>
                  <a:lnTo>
                    <a:pt x="3177015" y="331724"/>
                  </a:lnTo>
                  <a:lnTo>
                    <a:pt x="3179778" y="331724"/>
                  </a:lnTo>
                  <a:lnTo>
                    <a:pt x="3187631" y="343372"/>
                  </a:lnTo>
                  <a:cubicBezTo>
                    <a:pt x="3215286" y="371027"/>
                    <a:pt x="3250853" y="390769"/>
                    <a:pt x="3290645" y="398912"/>
                  </a:cubicBezTo>
                  <a:lnTo>
                    <a:pt x="3298766" y="399730"/>
                  </a:lnTo>
                  <a:lnTo>
                    <a:pt x="6613846" y="399730"/>
                  </a:lnTo>
                  <a:cubicBezTo>
                    <a:pt x="6680138" y="399730"/>
                    <a:pt x="6733879" y="453471"/>
                    <a:pt x="6733879" y="519763"/>
                  </a:cubicBezTo>
                  <a:lnTo>
                    <a:pt x="6733879" y="3660904"/>
                  </a:lnTo>
                  <a:cubicBezTo>
                    <a:pt x="6733879" y="3727196"/>
                    <a:pt x="6680138" y="3780937"/>
                    <a:pt x="6613846" y="3780937"/>
                  </a:cubicBezTo>
                  <a:lnTo>
                    <a:pt x="6573827" y="3780937"/>
                  </a:lnTo>
                  <a:lnTo>
                    <a:pt x="243960" y="3780937"/>
                  </a:lnTo>
                  <a:lnTo>
                    <a:pt x="0" y="3780937"/>
                  </a:lnTo>
                  <a:lnTo>
                    <a:pt x="0" y="1222521"/>
                  </a:lnTo>
                  <a:lnTo>
                    <a:pt x="0" y="331724"/>
                  </a:lnTo>
                  <a:lnTo>
                    <a:pt x="0" y="119025"/>
                  </a:lnTo>
                  <a:cubicBezTo>
                    <a:pt x="0" y="53289"/>
                    <a:pt x="53289" y="0"/>
                    <a:pt x="1190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15900" dist="38100" algn="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CB5E793-8E17-4BB1-A27F-9C58A469F570}"/>
              </a:ext>
            </a:extLst>
          </p:cNvPr>
          <p:cNvSpPr/>
          <p:nvPr/>
        </p:nvSpPr>
        <p:spPr>
          <a:xfrm>
            <a:off x="3789866" y="2666900"/>
            <a:ext cx="3592881" cy="42558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25"/>
            <a:r>
              <a:rPr lang="en-US" altLang="ko-KR" sz="16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  <a:endParaRPr lang="ko-KR" altLang="en-US" sz="1200" dirty="0">
              <a:solidFill>
                <a:prstClr val="white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7F91ED1-E42C-4789-8010-5B72B75B941D}"/>
              </a:ext>
            </a:extLst>
          </p:cNvPr>
          <p:cNvSpPr/>
          <p:nvPr/>
        </p:nvSpPr>
        <p:spPr>
          <a:xfrm>
            <a:off x="7349865" y="2666902"/>
            <a:ext cx="308027" cy="42558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▼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F58178C-0D28-4E27-9396-246C40FA108B}"/>
              </a:ext>
            </a:extLst>
          </p:cNvPr>
          <p:cNvSpPr/>
          <p:nvPr/>
        </p:nvSpPr>
        <p:spPr>
          <a:xfrm>
            <a:off x="7625010" y="2666902"/>
            <a:ext cx="447035" cy="42558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8261547-793A-4962-893C-7B48ADE6DFFB}"/>
              </a:ext>
            </a:extLst>
          </p:cNvPr>
          <p:cNvSpPr/>
          <p:nvPr/>
        </p:nvSpPr>
        <p:spPr>
          <a:xfrm>
            <a:off x="8021809" y="2666902"/>
            <a:ext cx="425600" cy="42558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aphicFrame>
        <p:nvGraphicFramePr>
          <p:cNvPr id="41" name="표 2">
            <a:extLst>
              <a:ext uri="{FF2B5EF4-FFF2-40B4-BE49-F238E27FC236}">
                <a16:creationId xmlns:a16="http://schemas.microsoft.com/office/drawing/2014/main" id="{E34A3D33-8A75-4CFB-A143-7FE7DBDBE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196767"/>
              </p:ext>
            </p:extLst>
          </p:nvPr>
        </p:nvGraphicFramePr>
        <p:xfrm>
          <a:off x="3789867" y="3092485"/>
          <a:ext cx="3559998" cy="1542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9650">
                  <a:extLst>
                    <a:ext uri="{9D8B030D-6E8A-4147-A177-3AD203B41FA5}">
                      <a16:colId xmlns:a16="http://schemas.microsoft.com/office/drawing/2014/main" val="365838937"/>
                    </a:ext>
                  </a:extLst>
                </a:gridCol>
                <a:gridCol w="2820348">
                  <a:extLst>
                    <a:ext uri="{9D8B030D-6E8A-4147-A177-3AD203B41FA5}">
                      <a16:colId xmlns:a16="http://schemas.microsoft.com/office/drawing/2014/main" val="2005048234"/>
                    </a:ext>
                  </a:extLst>
                </a:gridCol>
              </a:tblGrid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01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ko-KR" altLang="en-US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기획의도</a:t>
                      </a: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797128"/>
                  </a:ext>
                </a:extLst>
              </a:tr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02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</a:rPr>
                        <a:t>제작기법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921031"/>
                  </a:ext>
                </a:extLst>
              </a:tr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03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</a:rPr>
                        <a:t>레이아웃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618436"/>
                  </a:ext>
                </a:extLst>
              </a:tr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04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</a:rPr>
                        <a:t>상세디자인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6052603"/>
                  </a:ext>
                </a:extLst>
              </a:tr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05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</a:rPr>
                        <a:t>검사 및 테스트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320495"/>
                  </a:ext>
                </a:extLst>
              </a:tr>
            </a:tbl>
          </a:graphicData>
        </a:graphic>
      </p:graphicFrame>
      <p:sp>
        <p:nvSpPr>
          <p:cNvPr id="42" name="직사각형 41"/>
          <p:cNvSpPr/>
          <p:nvPr/>
        </p:nvSpPr>
        <p:spPr>
          <a:xfrm>
            <a:off x="3789866" y="1956131"/>
            <a:ext cx="134801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1100" b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#CONTENTS</a:t>
            </a:r>
            <a:endParaRPr lang="ko-KR" altLang="en-US" sz="1050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7802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3ABD8A5-C529-70B8-A061-C5624F83A03D}"/>
              </a:ext>
            </a:extLst>
          </p:cNvPr>
          <p:cNvSpPr/>
          <p:nvPr/>
        </p:nvSpPr>
        <p:spPr>
          <a:xfrm>
            <a:off x="829917" y="1062064"/>
            <a:ext cx="5509260" cy="443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기획의도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전설의 미드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FRIENDS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의 방영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25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주년을 기념하는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FANPAGE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복잡한 레이아웃을 벗어난 심플한 레이아웃을 가진 사이트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레이아웃을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section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으로 보기 쉽게 컨텐츠 구분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동적인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인터렉션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기능 부여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웹표준성 준수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크로스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브라우징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논리적 구조의 마크업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참여율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: 100%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작업기간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: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디자인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+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코딩 약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주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AE65278-46CC-397B-AB14-D59847BAF6E2}"/>
              </a:ext>
            </a:extLst>
          </p:cNvPr>
          <p:cNvGrpSpPr/>
          <p:nvPr/>
        </p:nvGrpSpPr>
        <p:grpSpPr>
          <a:xfrm>
            <a:off x="6722222" y="1197129"/>
            <a:ext cx="4639861" cy="4681906"/>
            <a:chOff x="824342" y="1505739"/>
            <a:chExt cx="4639861" cy="4681906"/>
          </a:xfrm>
        </p:grpSpPr>
        <p:pic>
          <p:nvPicPr>
            <p:cNvPr id="7" name="그림 6" descr="사람, 놓은, 잠옷, 소파이(가) 표시된 사진&#10;&#10;자동 생성된 설명">
              <a:extLst>
                <a:ext uri="{FF2B5EF4-FFF2-40B4-BE49-F238E27FC236}">
                  <a16:creationId xmlns:a16="http://schemas.microsoft.com/office/drawing/2014/main" id="{5F2F3DFC-1392-8959-2F99-0C063CAF9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4342" y="1505739"/>
              <a:ext cx="4639861" cy="3730505"/>
            </a:xfrm>
            <a:prstGeom prst="rect">
              <a:avLst/>
            </a:prstGeom>
          </p:spPr>
        </p:pic>
        <p:pic>
          <p:nvPicPr>
            <p:cNvPr id="10" name="그림 9" descr="텍스트, 장갑류, 클립아트이(가) 표시된 사진&#10;&#10;자동 생성된 설명">
              <a:extLst>
                <a:ext uri="{FF2B5EF4-FFF2-40B4-BE49-F238E27FC236}">
                  <a16:creationId xmlns:a16="http://schemas.microsoft.com/office/drawing/2014/main" id="{87C20363-1B74-BC88-42B9-50A7C0B61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0735" y="5426775"/>
              <a:ext cx="2967936" cy="7608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567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52E8B3A-EC62-129A-DDD2-8A689E00693C}"/>
              </a:ext>
            </a:extLst>
          </p:cNvPr>
          <p:cNvSpPr/>
          <p:nvPr/>
        </p:nvSpPr>
        <p:spPr>
          <a:xfrm>
            <a:off x="5011289" y="4109571"/>
            <a:ext cx="2215690" cy="2001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Web + Mobile</a:t>
            </a:r>
          </a:p>
          <a:p>
            <a:pPr algn="ctr">
              <a:lnSpc>
                <a:spcPct val="150000"/>
              </a:lnSpc>
            </a:pPr>
            <a:endParaRPr lang="en-US" altLang="ko-KR" sz="8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html5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css3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Javascript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jQuery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B7ECEAD-5119-81B6-A03B-C5A598F8E6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910" y="1445794"/>
            <a:ext cx="3074783" cy="2682428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36994896-C4E6-0F80-7F4F-54A1D2A721B3}"/>
              </a:ext>
            </a:extLst>
          </p:cNvPr>
          <p:cNvGrpSpPr/>
          <p:nvPr/>
        </p:nvGrpSpPr>
        <p:grpSpPr>
          <a:xfrm>
            <a:off x="7193757" y="1839588"/>
            <a:ext cx="1602132" cy="1684824"/>
            <a:chOff x="5840289" y="2388228"/>
            <a:chExt cx="1602132" cy="168482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84AB77C-D0B4-F48F-CFD2-CBD537B43ABC}"/>
                </a:ext>
              </a:extLst>
            </p:cNvPr>
            <p:cNvGrpSpPr/>
            <p:nvPr/>
          </p:nvGrpSpPr>
          <p:grpSpPr>
            <a:xfrm>
              <a:off x="5840289" y="2388228"/>
              <a:ext cx="1596171" cy="793442"/>
              <a:chOff x="5840289" y="2388228"/>
              <a:chExt cx="1596171" cy="793442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86841B6C-5AA5-7D31-76A3-D3AFDFB784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40289" y="2388228"/>
                <a:ext cx="793442" cy="793442"/>
              </a:xfrm>
              <a:prstGeom prst="rect">
                <a:avLst/>
              </a:prstGeom>
            </p:spPr>
          </p:pic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8FD52152-7DF7-FA13-C1CC-AE74799E2C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3018" y="2388228"/>
                <a:ext cx="793442" cy="793442"/>
              </a:xfrm>
              <a:prstGeom prst="rect">
                <a:avLst/>
              </a:prstGeom>
            </p:spPr>
          </p:pic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EB84386-431C-9026-F8CE-B32AA23A6CC0}"/>
                </a:ext>
              </a:extLst>
            </p:cNvPr>
            <p:cNvGrpSpPr/>
            <p:nvPr/>
          </p:nvGrpSpPr>
          <p:grpSpPr>
            <a:xfrm>
              <a:off x="5843614" y="3279610"/>
              <a:ext cx="1598807" cy="793442"/>
              <a:chOff x="7444061" y="2388228"/>
              <a:chExt cx="1598807" cy="793442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C3728F27-9241-837C-C29E-4978E76CD4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44061" y="2388228"/>
                <a:ext cx="793442" cy="793442"/>
              </a:xfrm>
              <a:prstGeom prst="rect">
                <a:avLst/>
              </a:prstGeom>
            </p:spPr>
          </p:pic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27DF4D65-DD3E-E7A6-2998-0C78C9AC26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49426" y="2388228"/>
                <a:ext cx="793442" cy="79344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437810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4DA6913-1547-FE9E-A4BA-6C23C4C9FBDF}"/>
              </a:ext>
            </a:extLst>
          </p:cNvPr>
          <p:cNvSpPr/>
          <p:nvPr/>
        </p:nvSpPr>
        <p:spPr>
          <a:xfrm>
            <a:off x="829917" y="1062064"/>
            <a:ext cx="10577224" cy="1112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Font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[ Shadows Into Light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]                              [ Reenie Beanie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]                                        [ Open Sans ]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BE9E4971-9FF6-C569-A0BE-84B9D429D9DE}"/>
              </a:ext>
            </a:extLst>
          </p:cNvPr>
          <p:cNvGrpSpPr/>
          <p:nvPr/>
        </p:nvGrpSpPr>
        <p:grpSpPr>
          <a:xfrm>
            <a:off x="896131" y="2528232"/>
            <a:ext cx="10385280" cy="2825109"/>
            <a:chOff x="896130" y="2791122"/>
            <a:chExt cx="10513553" cy="286000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8F1B1E18-2337-1641-2C6C-47F81EC3A1F8}"/>
                </a:ext>
              </a:extLst>
            </p:cNvPr>
            <p:cNvGrpSpPr/>
            <p:nvPr/>
          </p:nvGrpSpPr>
          <p:grpSpPr>
            <a:xfrm>
              <a:off x="4589892" y="2791122"/>
              <a:ext cx="2657846" cy="2823824"/>
              <a:chOff x="4864212" y="2791122"/>
              <a:chExt cx="2657846" cy="2823824"/>
            </a:xfrm>
          </p:grpSpPr>
          <p:pic>
            <p:nvPicPr>
              <p:cNvPr id="24" name="그림 23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4C541370-D627-BF3B-436F-91E8558851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4212" y="4252681"/>
                <a:ext cx="2553056" cy="1362265"/>
              </a:xfrm>
              <a:prstGeom prst="rect">
                <a:avLst/>
              </a:prstGeom>
            </p:spPr>
          </p:pic>
          <p:pic>
            <p:nvPicPr>
              <p:cNvPr id="26" name="그림 25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FEBC839E-4B9F-7A0D-D5FA-F8C6119FAA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4212" y="2791122"/>
                <a:ext cx="2657846" cy="1095528"/>
              </a:xfrm>
              <a:prstGeom prst="rect">
                <a:avLst/>
              </a:prstGeom>
            </p:spPr>
          </p:pic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FB07FE00-C285-768C-5207-4B49F465FC73}"/>
                </a:ext>
              </a:extLst>
            </p:cNvPr>
            <p:cNvGrpSpPr/>
            <p:nvPr/>
          </p:nvGrpSpPr>
          <p:grpSpPr>
            <a:xfrm>
              <a:off x="896130" y="2791123"/>
              <a:ext cx="2553056" cy="2860002"/>
              <a:chOff x="896130" y="2791122"/>
              <a:chExt cx="2648320" cy="2966719"/>
            </a:xfrm>
          </p:grpSpPr>
          <p:pic>
            <p:nvPicPr>
              <p:cNvPr id="21" name="그림 20" descr="텍스트, 화이트보드이(가) 표시된 사진&#10;&#10;자동 생성된 설명">
                <a:extLst>
                  <a:ext uri="{FF2B5EF4-FFF2-40B4-BE49-F238E27FC236}">
                    <a16:creationId xmlns:a16="http://schemas.microsoft.com/office/drawing/2014/main" id="{29D1DF48-CEF9-CB21-10D8-7D72426404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6130" y="4252681"/>
                <a:ext cx="2629267" cy="1505160"/>
              </a:xfrm>
              <a:prstGeom prst="rect">
                <a:avLst/>
              </a:prstGeom>
            </p:spPr>
          </p:pic>
          <p:pic>
            <p:nvPicPr>
              <p:cNvPr id="31" name="그림 30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4D9CF21D-BACB-8B49-6F57-C79284B714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6130" y="2791122"/>
                <a:ext cx="2648320" cy="1247949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D98648CD-CE3D-7320-348E-625315310D32}"/>
                </a:ext>
              </a:extLst>
            </p:cNvPr>
            <p:cNvGrpSpPr/>
            <p:nvPr/>
          </p:nvGrpSpPr>
          <p:grpSpPr>
            <a:xfrm>
              <a:off x="8342707" y="2791122"/>
              <a:ext cx="3066976" cy="2823824"/>
              <a:chOff x="8342707" y="2791122"/>
              <a:chExt cx="2953163" cy="2719034"/>
            </a:xfrm>
          </p:grpSpPr>
          <p:pic>
            <p:nvPicPr>
              <p:cNvPr id="6" name="그림 5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3D3A0B30-AF35-355E-715D-F9325D2775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42708" y="4357470"/>
                <a:ext cx="2953162" cy="1152686"/>
              </a:xfrm>
              <a:prstGeom prst="rect">
                <a:avLst/>
              </a:prstGeom>
            </p:spPr>
          </p:pic>
          <p:pic>
            <p:nvPicPr>
              <p:cNvPr id="34" name="그림 33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9EAE01EC-794B-A268-58DB-C44D4D02D7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42707" y="2791122"/>
                <a:ext cx="2953161" cy="112602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15845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4DA6913-1547-FE9E-A4BA-6C23C4C9FBDF}"/>
              </a:ext>
            </a:extLst>
          </p:cNvPr>
          <p:cNvSpPr/>
          <p:nvPr/>
        </p:nvSpPr>
        <p:spPr>
          <a:xfrm>
            <a:off x="829917" y="1062064"/>
            <a:ext cx="1057722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Color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6954934-BB86-E472-5DF6-F03913D37B0A}"/>
              </a:ext>
            </a:extLst>
          </p:cNvPr>
          <p:cNvGrpSpPr/>
          <p:nvPr/>
        </p:nvGrpSpPr>
        <p:grpSpPr>
          <a:xfrm>
            <a:off x="877874" y="2017845"/>
            <a:ext cx="10403333" cy="4381095"/>
            <a:chOff x="877874" y="2322651"/>
            <a:chExt cx="10403333" cy="4381095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9D72DA5C-41AF-D64B-6ACF-D2F7DC1A8C8C}"/>
                </a:ext>
              </a:extLst>
            </p:cNvPr>
            <p:cNvGrpSpPr/>
            <p:nvPr/>
          </p:nvGrpSpPr>
          <p:grpSpPr>
            <a:xfrm>
              <a:off x="877874" y="2322651"/>
              <a:ext cx="2272749" cy="4283620"/>
              <a:chOff x="2234727" y="2322651"/>
              <a:chExt cx="2272749" cy="4283620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EE33F8D0-C497-2521-991D-73A411FB515E}"/>
                  </a:ext>
                </a:extLst>
              </p:cNvPr>
              <p:cNvSpPr/>
              <p:nvPr/>
            </p:nvSpPr>
            <p:spPr>
              <a:xfrm>
                <a:off x="2234727" y="4212987"/>
                <a:ext cx="2272749" cy="23932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Main</a:t>
                </a:r>
                <a:endPara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#FFFFFF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R : 255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G : 255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B : 255</a:t>
                </a: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endPara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85062025-5644-5BD9-A3A3-2485FEBC4137}"/>
                  </a:ext>
                </a:extLst>
              </p:cNvPr>
              <p:cNvSpPr/>
              <p:nvPr/>
            </p:nvSpPr>
            <p:spPr>
              <a:xfrm>
                <a:off x="2494671" y="2322651"/>
                <a:ext cx="1656000" cy="162013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9D99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C0CA5E13-FD6C-3744-FE10-61CA7AE433E9}"/>
                </a:ext>
              </a:extLst>
            </p:cNvPr>
            <p:cNvGrpSpPr/>
            <p:nvPr/>
          </p:nvGrpSpPr>
          <p:grpSpPr>
            <a:xfrm>
              <a:off x="3596681" y="2322651"/>
              <a:ext cx="2272749" cy="4381095"/>
              <a:chOff x="4953534" y="2322651"/>
              <a:chExt cx="2272749" cy="4381095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18DCEBC5-EAB8-EB4B-7D66-840EB1D2A5EE}"/>
                  </a:ext>
                </a:extLst>
              </p:cNvPr>
              <p:cNvSpPr/>
              <p:nvPr/>
            </p:nvSpPr>
            <p:spPr>
              <a:xfrm>
                <a:off x="5279844" y="2322651"/>
                <a:ext cx="1656000" cy="1620130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11DC9AF7-A6B6-CCA3-C567-B33BF8E35BE9}"/>
                  </a:ext>
                </a:extLst>
              </p:cNvPr>
              <p:cNvSpPr/>
              <p:nvPr/>
            </p:nvSpPr>
            <p:spPr>
              <a:xfrm>
                <a:off x="4953534" y="4218129"/>
                <a:ext cx="2272749" cy="2485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Sub</a:t>
                </a:r>
                <a:endPara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#333333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R : 51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G : 51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B : 51</a:t>
                </a: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endPara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DC7CF1F2-8776-7177-3B27-21002260CEF8}"/>
                </a:ext>
              </a:extLst>
            </p:cNvPr>
            <p:cNvGrpSpPr/>
            <p:nvPr/>
          </p:nvGrpSpPr>
          <p:grpSpPr>
            <a:xfrm>
              <a:off x="6311301" y="2322651"/>
              <a:ext cx="2272749" cy="3863225"/>
              <a:chOff x="7756642" y="2322651"/>
              <a:chExt cx="2272749" cy="3863225"/>
            </a:xfrm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EDDA5AAB-6A50-2AEB-368F-71D7581107EC}"/>
                  </a:ext>
                </a:extLst>
              </p:cNvPr>
              <p:cNvSpPr/>
              <p:nvPr/>
            </p:nvSpPr>
            <p:spPr>
              <a:xfrm>
                <a:off x="8065017" y="2322651"/>
                <a:ext cx="1656000" cy="1620130"/>
              </a:xfrm>
              <a:prstGeom prst="ellipse">
                <a:avLst/>
              </a:prstGeom>
              <a:solidFill>
                <a:srgbClr val="22222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704872C3-5E9F-3D7F-94AC-FC0644A3EF12}"/>
                  </a:ext>
                </a:extLst>
              </p:cNvPr>
              <p:cNvSpPr/>
              <p:nvPr/>
            </p:nvSpPr>
            <p:spPr>
              <a:xfrm>
                <a:off x="7756642" y="4202191"/>
                <a:ext cx="2272749" cy="19836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Sub</a:t>
                </a:r>
                <a:endPara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#222222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R : 34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G : 34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B : 34</a:t>
                </a: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AC71B0AA-0FE4-1499-51E8-C4F7DB448A76}"/>
                </a:ext>
              </a:extLst>
            </p:cNvPr>
            <p:cNvGrpSpPr/>
            <p:nvPr/>
          </p:nvGrpSpPr>
          <p:grpSpPr>
            <a:xfrm>
              <a:off x="9008458" y="2322651"/>
              <a:ext cx="2272749" cy="4272824"/>
              <a:chOff x="7756642" y="2322651"/>
              <a:chExt cx="2272749" cy="4272824"/>
            </a:xfrm>
          </p:grpSpPr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C5B9C6DD-D593-C297-50A3-A03F7C41F316}"/>
                  </a:ext>
                </a:extLst>
              </p:cNvPr>
              <p:cNvSpPr/>
              <p:nvPr/>
            </p:nvSpPr>
            <p:spPr>
              <a:xfrm>
                <a:off x="8065017" y="2322651"/>
                <a:ext cx="1656000" cy="1620130"/>
              </a:xfrm>
              <a:prstGeom prst="ellipse">
                <a:avLst/>
              </a:prstGeom>
              <a:solidFill>
                <a:srgbClr val="FFC0C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B2B6050B-CDED-E365-218B-A3D11E65E1C7}"/>
                  </a:ext>
                </a:extLst>
              </p:cNvPr>
              <p:cNvSpPr/>
              <p:nvPr/>
            </p:nvSpPr>
            <p:spPr>
              <a:xfrm>
                <a:off x="7756642" y="4202191"/>
                <a:ext cx="2272749" cy="23932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Point</a:t>
                </a:r>
                <a:endPara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#FFC0CB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R : 255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G : 192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B : 203</a:t>
                </a: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endPara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877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EC90A4-89C4-440E-B3F1-E7B8FCECE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73" y="816630"/>
            <a:ext cx="7075908" cy="564222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F363945-9BE8-4DEE-F3B3-E929B6F4A3B2}"/>
              </a:ext>
            </a:extLst>
          </p:cNvPr>
          <p:cNvSpPr/>
          <p:nvPr/>
        </p:nvSpPr>
        <p:spPr>
          <a:xfrm>
            <a:off x="8017637" y="1424922"/>
            <a:ext cx="3389504" cy="2405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Desktop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Header / Contents / Footer 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가로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3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단 구성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원페이지 레이아웃을 이용하여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콘텐츠를 구분한 디자인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377210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22D5D55-2C76-B112-A2DB-73C500CD2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73" y="841439"/>
            <a:ext cx="7075908" cy="558867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7B87B5-E3A4-4989-BB7C-DA457261B532}"/>
              </a:ext>
            </a:extLst>
          </p:cNvPr>
          <p:cNvSpPr/>
          <p:nvPr/>
        </p:nvSpPr>
        <p:spPr>
          <a:xfrm>
            <a:off x="8017636" y="1424923"/>
            <a:ext cx="3602129" cy="27283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Desktop - hover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마우스 오버 시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글로벌네비게이션의색상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변경되며 서브메뉴 나타남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슬레이트 버튼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클릭시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슬라이드 영역에 유튜브 동영상으로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대체됨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1950880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7B87B5-E3A4-4989-BB7C-DA457261B532}"/>
              </a:ext>
            </a:extLst>
          </p:cNvPr>
          <p:cNvSpPr/>
          <p:nvPr/>
        </p:nvSpPr>
        <p:spPr>
          <a:xfrm>
            <a:off x="8017637" y="1453954"/>
            <a:ext cx="3389504" cy="3051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Mobile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상단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top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영역 고정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캐릭터 이미지 터치 시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캐릭터 설명박스가 하단으로 내려옴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햄버거 버튼 터치 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글로벌 네비게이션 메뉴 등장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ED279A8-81AB-E4F0-A647-C0A7466003C0}"/>
              </a:ext>
            </a:extLst>
          </p:cNvPr>
          <p:cNvSpPr/>
          <p:nvPr/>
        </p:nvSpPr>
        <p:spPr>
          <a:xfrm>
            <a:off x="1245778" y="5344147"/>
            <a:ext cx="6310269" cy="38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Main                          </a:t>
            </a:r>
            <a:r>
              <a:rPr lang="en-US" altLang="ko-KR" sz="1400" b="1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Main</a:t>
            </a: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– hover                      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햄버거버튼 </a:t>
            </a:r>
            <a:r>
              <a:rPr lang="ko-KR" altLang="en-US" sz="1400" b="1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터치시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     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D9A5001-2DD6-B0FF-A28C-AE5F1B7B2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32" y="1221987"/>
            <a:ext cx="7382905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99320"/>
      </p:ext>
    </p:extLst>
  </p:cSld>
  <p:clrMapOvr>
    <a:masterClrMapping/>
  </p:clrMapOvr>
</p:sld>
</file>

<file path=ppt/theme/theme1.xml><?xml version="1.0" encoding="utf-8"?>
<a:theme xmlns:a="http://schemas.openxmlformats.org/drawingml/2006/main" name="6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688</Words>
  <Application>Microsoft Office PowerPoint</Application>
  <PresentationFormat>와이드스크린</PresentationFormat>
  <Paragraphs>224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6_Office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user</cp:lastModifiedBy>
  <cp:revision>69</cp:revision>
  <dcterms:created xsi:type="dcterms:W3CDTF">2022-02-11T02:11:51Z</dcterms:created>
  <dcterms:modified xsi:type="dcterms:W3CDTF">2022-06-21T02:15:51Z</dcterms:modified>
</cp:coreProperties>
</file>

<file path=docProps/thumbnail.jpeg>
</file>